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4" r:id="rId4"/>
    <p:sldId id="277" r:id="rId5"/>
    <p:sldId id="258" r:id="rId6"/>
    <p:sldId id="282" r:id="rId7"/>
    <p:sldId id="283" r:id="rId8"/>
    <p:sldId id="284" r:id="rId9"/>
    <p:sldId id="285" r:id="rId10"/>
    <p:sldId id="286" r:id="rId11"/>
    <p:sldId id="287" r:id="rId12"/>
    <p:sldId id="267" r:id="rId13"/>
    <p:sldId id="268" r:id="rId14"/>
    <p:sldId id="272" r:id="rId15"/>
    <p:sldId id="280" r:id="rId16"/>
    <p:sldId id="281" r:id="rId17"/>
    <p:sldId id="288" r:id="rId18"/>
    <p:sldId id="289" r:id="rId19"/>
    <p:sldId id="291" r:id="rId20"/>
    <p:sldId id="290" r:id="rId21"/>
    <p:sldId id="292" r:id="rId22"/>
    <p:sldId id="293" r:id="rId23"/>
    <p:sldId id="294" r:id="rId24"/>
    <p:sldId id="295" r:id="rId25"/>
    <p:sldId id="27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3" autoAdjust="0"/>
  </p:normalViewPr>
  <p:slideViewPr>
    <p:cSldViewPr>
      <p:cViewPr varScale="1">
        <p:scale>
          <a:sx n="72" d="100"/>
          <a:sy n="72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«Сенсорное развитие детей раннего возраста»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57628"/>
            <a:ext cx="4254984" cy="1285884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Подготовила: Соболева М.Н., </a:t>
            </a:r>
            <a:r>
              <a:rPr lang="ru-RU" sz="2400" dirty="0" smtClean="0">
                <a:solidFill>
                  <a:srgbClr val="002060"/>
                </a:solidFill>
              </a:rPr>
              <a:t>воспитатель МАДОУ № 51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«Ёлочка» (</a:t>
            </a:r>
            <a:r>
              <a:rPr lang="ru-RU" sz="2400" dirty="0" err="1" smtClean="0">
                <a:solidFill>
                  <a:srgbClr val="002060"/>
                </a:solidFill>
              </a:rPr>
              <a:t>г.Мытищи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86808" cy="1143000"/>
          </a:xfrm>
        </p:spPr>
        <p:txBody>
          <a:bodyPr/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Два температурных определения (тепло, холодно)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551"/>
          <a:stretch>
            <a:fillRect/>
          </a:stretch>
        </p:blipFill>
        <p:spPr>
          <a:xfrm>
            <a:off x="2285984" y="1857364"/>
            <a:ext cx="4071966" cy="46434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Пять типов запаха (сладкий, горький, свежий, легкий, тяжелый).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39756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996"/>
          <a:stretch>
            <a:fillRect/>
          </a:stretch>
        </p:blipFill>
        <p:spPr>
          <a:xfrm>
            <a:off x="2285984" y="2571744"/>
            <a:ext cx="5000660" cy="39830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Требования сенсорного воспитания в 2-3 года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и способность назвать 4 цвета, а также правильно подбирать их по образцу;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Ориентирование в размерах (величинах) предметов, способность разобрать и собрать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трехразмерную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матрешку;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правильно собрать цветную пирамидку из 4-6 колец разного размера;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правильно соотносить конфигурацию объемных фигур с плоскими;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Узнавать геометрические фигуры «круг», «квадрат», «треугольник» находить похожие на них предметы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1439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Сенсорное развитие происходит в различных видах детской деятельности.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142899607844de6ed42d0a7b2e65d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714488"/>
            <a:ext cx="2549267" cy="1928826"/>
          </a:xfrm>
        </p:spPr>
      </p:pic>
      <p:pic>
        <p:nvPicPr>
          <p:cNvPr id="6" name="Рисунок 5" descr="82e9f583cc2322dce110d6c473.jpg"/>
          <p:cNvPicPr>
            <a:picLocks noChangeAspect="1"/>
          </p:cNvPicPr>
          <p:nvPr/>
        </p:nvPicPr>
        <p:blipFill>
          <a:blip r:embed="rId3" cstate="print"/>
          <a:srcRect l="4613" r="12344"/>
          <a:stretch>
            <a:fillRect/>
          </a:stretch>
        </p:blipFill>
        <p:spPr>
          <a:xfrm>
            <a:off x="3214678" y="1928802"/>
            <a:ext cx="2571768" cy="2571744"/>
          </a:xfrm>
          <a:prstGeom prst="rect">
            <a:avLst/>
          </a:prstGeom>
        </p:spPr>
      </p:pic>
      <p:pic>
        <p:nvPicPr>
          <p:cNvPr id="7" name="Рисунок 6" descr="10923_html_1f310b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3116"/>
            <a:ext cx="2485475" cy="1936054"/>
          </a:xfrm>
          <a:prstGeom prst="rect">
            <a:avLst/>
          </a:prstGeom>
        </p:spPr>
      </p:pic>
      <p:pic>
        <p:nvPicPr>
          <p:cNvPr id="8" name="Рисунок 7" descr="blago-vech-fill-190x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500330" cy="2285992"/>
          </a:xfrm>
          <a:prstGeom prst="rect">
            <a:avLst/>
          </a:prstGeom>
        </p:spPr>
      </p:pic>
      <p:pic>
        <p:nvPicPr>
          <p:cNvPr id="9" name="Рисунок 8" descr="opy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2286016" cy="2232983"/>
          </a:xfrm>
          <a:prstGeom prst="rect">
            <a:avLst/>
          </a:prstGeom>
        </p:spPr>
      </p:pic>
      <p:pic>
        <p:nvPicPr>
          <p:cNvPr id="10" name="Рисунок 9" descr="31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714884"/>
            <a:ext cx="2857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fc6829e315f02205717fa6fd35db78dc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572032" cy="3306502"/>
          </a:xfrm>
        </p:spPr>
      </p:pic>
      <p:pic>
        <p:nvPicPr>
          <p:cNvPr id="14" name="Рисунок 13" descr="5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4143404" cy="3181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Слуховое восприятие</a:t>
            </a:r>
            <a:endParaRPr lang="ru-RU" dirty="0"/>
          </a:p>
        </p:txBody>
      </p:sp>
      <p:pic>
        <p:nvPicPr>
          <p:cNvPr id="5" name="Содержимое 4" descr="igruh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143404" cy="289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llust_02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Осязательное восприятие</a:t>
            </a:r>
            <a:endParaRPr lang="ru-RU" dirty="0"/>
          </a:p>
        </p:txBody>
      </p:sp>
      <p:pic>
        <p:nvPicPr>
          <p:cNvPr id="5" name="Содержимое 4" descr="71759_html_mf2df2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3909223" cy="2428892"/>
          </a:xfrm>
        </p:spPr>
      </p:pic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643338" cy="2500330"/>
          </a:xfrm>
          <a:prstGeom prst="rect">
            <a:avLst/>
          </a:prstGeom>
        </p:spPr>
      </p:pic>
      <p:pic>
        <p:nvPicPr>
          <p:cNvPr id="7" name="Рисунок 6" descr="s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213" y="4249286"/>
            <a:ext cx="3540738" cy="23944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Полезные материалы: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58072" cy="45259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Фольга.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_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1"/>
            <a:ext cx="3571900" cy="2322889"/>
          </a:xfrm>
          <a:prstGeom prst="rect">
            <a:avLst/>
          </a:prstGeom>
        </p:spPr>
      </p:pic>
      <p:pic>
        <p:nvPicPr>
          <p:cNvPr id="6" name="Рисунок 5" descr="folga9.jpg"/>
          <p:cNvPicPr>
            <a:picLocks noChangeAspect="1"/>
          </p:cNvPicPr>
          <p:nvPr/>
        </p:nvPicPr>
        <p:blipFill>
          <a:blip r:embed="rId3" cstate="print"/>
          <a:srcRect l="5161" r="7109"/>
          <a:stretch>
            <a:fillRect/>
          </a:stretch>
        </p:blipFill>
        <p:spPr>
          <a:xfrm>
            <a:off x="785786" y="2786058"/>
            <a:ext cx="3929090" cy="2886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Крупы, сушёная фасоль, шишки, каштаны.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6.jpg"/>
          <p:cNvPicPr>
            <a:picLocks noChangeAspect="1"/>
          </p:cNvPicPr>
          <p:nvPr/>
        </p:nvPicPr>
        <p:blipFill>
          <a:blip r:embed="rId2" cstate="print"/>
          <a:srcRect t="15958" r="4254" b="10238"/>
          <a:stretch>
            <a:fillRect/>
          </a:stretch>
        </p:blipFill>
        <p:spPr>
          <a:xfrm>
            <a:off x="5357818" y="2143116"/>
            <a:ext cx="3214710" cy="2643206"/>
          </a:xfrm>
          <a:prstGeom prst="rect">
            <a:avLst/>
          </a:prstGeom>
        </p:spPr>
      </p:pic>
      <p:pic>
        <p:nvPicPr>
          <p:cNvPr id="6" name="Рисунок 5" descr="игры-на-развитие-органов-чувств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3"/>
            <a:ext cx="3115342" cy="2071702"/>
          </a:xfrm>
          <a:prstGeom prst="rect">
            <a:avLst/>
          </a:prstGeom>
        </p:spPr>
      </p:pic>
      <p:pic>
        <p:nvPicPr>
          <p:cNvPr id="7" name="Рисунок 6" descr="ShishkiElovie_2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857628"/>
            <a:ext cx="3357586" cy="25717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5757874" cy="452596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Песок, вода.</a:t>
            </a:r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endParaRPr lang="ru-RU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5069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357431"/>
            <a:ext cx="4483120" cy="3428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5357850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 b="1" dirty="0" smtClean="0">
              <a:solidFill>
                <a:srgbClr val="201F1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 Мир входит в сознание человека                                                лишь через дверь органов внешних                                    чувств.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Если она закрыта, то он не может                                                   войти в него</a:t>
            </a:r>
            <a:r>
              <a:rPr lang="ru-RU" altLang="ru-RU" sz="2400" b="1" dirty="0" smtClean="0">
                <a:solidFill>
                  <a:srgbClr val="201F10"/>
                </a:solidFill>
                <a:latin typeface="Arial" pitchFamily="34" charset="0"/>
              </a:rPr>
              <a:t>, </a:t>
            </a:r>
            <a:r>
              <a:rPr lang="ru-RU" altLang="ru-RU" sz="2400" b="1" dirty="0" smtClean="0">
                <a:solidFill>
                  <a:srgbClr val="201F10"/>
                </a:solidFill>
              </a:rPr>
              <a:t>не может вступить с                                                 ним в связь.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Мир тогда не существует для                                               сознания.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201F10"/>
                </a:solidFill>
              </a:rPr>
              <a:t>      </a:t>
            </a:r>
            <a:r>
              <a:rPr lang="ru-RU" altLang="ru-RU" sz="2400" b="1" dirty="0" err="1" smtClean="0">
                <a:solidFill>
                  <a:srgbClr val="201F10"/>
                </a:solidFill>
              </a:rPr>
              <a:t>Б.Прейер</a:t>
            </a:r>
            <a:endParaRPr lang="ru-RU" altLang="ru-RU" sz="2400" b="1" dirty="0" smtClean="0">
              <a:solidFill>
                <a:srgbClr val="201F1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Katia\Мои документы\Мои рисунки\foto_92084.jpg"/>
          <p:cNvPicPr>
            <a:picLocks noChangeAspect="1" noChangeArrowheads="1"/>
          </p:cNvPicPr>
          <p:nvPr/>
        </p:nvPicPr>
        <p:blipFill>
          <a:blip r:embed="rId2" cstate="print"/>
          <a:srcRect b="11119"/>
          <a:stretch>
            <a:fillRect/>
          </a:stretch>
        </p:blipFill>
        <p:spPr bwMode="auto">
          <a:xfrm>
            <a:off x="5786446" y="2428868"/>
            <a:ext cx="3076575" cy="3387725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9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86568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«Мешочек с секретом»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6e359eceba5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3"/>
            <a:ext cx="322443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855_html_m6d2f89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500430" cy="233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2909ce9f6bc77b094546d8648f0e1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00504"/>
            <a:ext cx="2643206" cy="266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186766" cy="4525963"/>
          </a:xfrm>
        </p:spPr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Игры с куклами</a:t>
            </a:r>
          </a:p>
          <a:p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071834" cy="2219400"/>
          </a:xfrm>
          <a:prstGeom prst="rect">
            <a:avLst/>
          </a:prstGeom>
        </p:spPr>
      </p:pic>
      <p:pic>
        <p:nvPicPr>
          <p:cNvPr id="6" name="Рисунок 5" descr="gift_for_girl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214554"/>
            <a:ext cx="3121152" cy="2511552"/>
          </a:xfrm>
          <a:prstGeom prst="rect">
            <a:avLst/>
          </a:prstGeom>
        </p:spPr>
      </p:pic>
      <p:pic>
        <p:nvPicPr>
          <p:cNvPr id="7" name="Рисунок 6" descr="nikh-igrat-i-kakie-po.jpg"/>
          <p:cNvPicPr>
            <a:picLocks noChangeAspect="1"/>
          </p:cNvPicPr>
          <p:nvPr/>
        </p:nvPicPr>
        <p:blipFill>
          <a:blip r:embed="rId4" cstate="print"/>
          <a:srcRect l="10911" r="18538"/>
          <a:stretch>
            <a:fillRect/>
          </a:stretch>
        </p:blipFill>
        <p:spPr>
          <a:xfrm>
            <a:off x="2857488" y="3929066"/>
            <a:ext cx="335758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 </a:t>
            </a:r>
          </a:p>
          <a:p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cf1382bae890218c53293a3d03e2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2765342" cy="1928826"/>
          </a:xfrm>
          <a:prstGeom prst="rect">
            <a:avLst/>
          </a:prstGeom>
        </p:spPr>
      </p:pic>
      <p:pic>
        <p:nvPicPr>
          <p:cNvPr id="6" name="Рисунок 5" descr="2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14554"/>
            <a:ext cx="2680421" cy="2000264"/>
          </a:xfrm>
          <a:prstGeom prst="rect">
            <a:avLst/>
          </a:prstGeom>
        </p:spPr>
      </p:pic>
      <p:pic>
        <p:nvPicPr>
          <p:cNvPr id="7" name="Рисунок 6" descr="416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2690810" cy="1971859"/>
          </a:xfrm>
          <a:prstGeom prst="rect">
            <a:avLst/>
          </a:prstGeom>
        </p:spPr>
      </p:pic>
      <p:pic>
        <p:nvPicPr>
          <p:cNvPr id="8" name="Рисунок 7" descr="dlya-malyshey-sobiraem-urozhay-art.1103-1-3-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429132"/>
            <a:ext cx="3357586" cy="23117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0108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Природа и окружающий мир как важнейший элемент сенсорного воспитания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382528" cy="30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mbefaf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714752"/>
            <a:ext cx="3047748" cy="284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Литература: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Башаева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Т.В. Развитие восприятия у детей. Форма, цвет, звук.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Попул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для родителей и педагогов. – Ярославль: Академия развития, 1997. – 237 с.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Л.А. Воспитание сенсорной культуры ребёнка от рождения до 6 лет: Кн. для воспитателя дет. сада / Л.А.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Венегер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Э.Г. Пилюгина, Н.Б.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Под ред. Л.А.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М.: Просвещение, 1995. – 144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Л.С. Педагогическая психология / Под ред. В.В. Давыдова. - М.: Педагогика, 2010 – 480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Галанова Т.В. Развивающие игры с малышами до 3-х лет. Популярное пособие для родителей и педагогов. – Ярославль: Академия развития, 1996. – 240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Дубровина И.В. и др. Психология: Учебник для студ. сред.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заведений. - М.: Издательский центр "Академия", 2002. – 464 с.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Пилюгина Э.Г. Сенсорные способности малыша. / Развитие восприятия цвета, формы и величины у детей от рождения до трех лет./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Мозайка-Синтез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2003г.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Поддъякова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Н.Н., В.Н. Аванесовой. Сенсорное воспитание в детском саду: Пособие для воспитателей – 2-е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 – М.: Просвещение, 2001. – 192 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01" y="0"/>
            <a:ext cx="8929718" cy="1143000"/>
          </a:xfrm>
        </p:spPr>
        <p:txBody>
          <a:bodyPr/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800" y="29203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hlink"/>
                </a:solidFill>
              </a:rPr>
              <a:t>Спасибо </a:t>
            </a:r>
            <a:r>
              <a:rPr lang="ru-RU" b="1" smtClean="0">
                <a:solidFill>
                  <a:schemeClr val="hlink"/>
                </a:solidFill>
              </a:rPr>
              <a:t>за внимание!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34129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5720" y="1357298"/>
            <a:ext cx="8072494" cy="4286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Сенсорное развитие ребенка </a:t>
            </a:r>
            <a:r>
              <a:rPr lang="ru-RU" dirty="0" smtClean="0"/>
              <a:t>– </a:t>
            </a:r>
            <a:r>
              <a:rPr lang="ru-RU" sz="4000" dirty="0" smtClean="0"/>
              <a:t>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0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/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4800" b="1" cap="all" dirty="0" smtClean="0">
                <a:solidFill>
                  <a:srgbClr val="7030A0"/>
                </a:solidFill>
                <a:latin typeface="Comic Sans MS" pitchFamily="66" charset="0"/>
              </a:rPr>
              <a:t>ВИДЫ СЕНСОРНЫХ ОЩУЩЕНИЙ</a:t>
            </a:r>
            <a:r>
              <a:rPr lang="ru-RU" sz="5400" b="1" dirty="0">
                <a:solidFill>
                  <a:schemeClr val="hlink"/>
                </a:solidFill>
              </a:rPr>
              <a:t/>
            </a:r>
            <a:br>
              <a:rPr lang="ru-RU" sz="5400" b="1" dirty="0">
                <a:solidFill>
                  <a:schemeClr val="hlink"/>
                </a:solidFill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визуальные (зрительные);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осязательные;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обонятельные;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слуховые;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вкусовые.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43866" cy="1143008"/>
          </a:xfrm>
        </p:spPr>
        <p:txBody>
          <a:bodyPr/>
          <a:lstStyle/>
          <a:p>
            <a:r>
              <a:rPr lang="ru-RU" sz="4000" b="1" cap="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ЭТАЛОННАЯ СИСТЕМА ДЛЯ ДЕТЕЙ РАННЕГО ВОЗРАСТА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lvl="0" algn="ctr">
              <a:buNone/>
            </a:pPr>
            <a:r>
              <a:rPr lang="ru-RU" sz="4400" i="1" dirty="0" smtClean="0"/>
              <a:t>Основные цвета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Кудряшка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468315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29642" cy="1143008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Геометрические формы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(квадрат, треугольник, прямоугольник, круг, овал)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45563_98809thumb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04" t="8101" r="2777" b="14784"/>
          <a:stretch>
            <a:fillRect/>
          </a:stretch>
        </p:blipFill>
        <p:spPr>
          <a:xfrm>
            <a:off x="714348" y="2928934"/>
            <a:ext cx="7786742" cy="2143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размера (величины) предмета: большой, средний, маленький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11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71750"/>
            <a:ext cx="6500858" cy="385764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939916"/>
          </a:xfrm>
        </p:spPr>
        <p:txBody>
          <a:bodyPr/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Музыкальные ноты, звуки родного языка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9071092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69" t="11996" r="3003" b="18555"/>
          <a:stretch>
            <a:fillRect/>
          </a:stretch>
        </p:blipFill>
        <p:spPr>
          <a:xfrm>
            <a:off x="2857488" y="2143116"/>
            <a:ext cx="4071966" cy="43577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Четыре вкуса (сладкий, горький, соленый,    кислый)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7358114" cy="42862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1964</TotalTime>
  <Words>533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</vt:lpstr>
      <vt:lpstr>Возрастные особенности детей третьего года жизни</vt:lpstr>
      <vt:lpstr> «Сенсорное развитие детей раннего возраста»</vt:lpstr>
      <vt:lpstr>Презентация PowerPoint</vt:lpstr>
      <vt:lpstr>Презентация PowerPoint</vt:lpstr>
      <vt:lpstr> ВИДЫ СЕНСОРНЫХ ОЩУЩЕНИЙ </vt:lpstr>
      <vt:lpstr>ЭТАЛОННАЯ СИСТЕМА ДЛЯ ДЕТЕЙ РАННЕГО ВОЗРАСТА</vt:lpstr>
      <vt:lpstr>Геометрические формы (квадрат, треугольник, прямоугольник, круг, овал) </vt:lpstr>
      <vt:lpstr>Три размера (величины) предмета: большой, средний, маленький </vt:lpstr>
      <vt:lpstr>Музыкальные ноты, звуки родного языка </vt:lpstr>
      <vt:lpstr>Четыре вкуса (сладкий, горький, соленый,    кислый) </vt:lpstr>
      <vt:lpstr>Два температурных определения (тепло, холодно) </vt:lpstr>
      <vt:lpstr>Пять типов запаха (сладкий, горький, свежий, легкий, тяжелый). </vt:lpstr>
      <vt:lpstr>Требования сенсорного воспитания в 2-3 года</vt:lpstr>
      <vt:lpstr>Сенсорное развитие происходит в различных видах детской деятельности. </vt:lpstr>
      <vt:lpstr>Зрительное восприятие</vt:lpstr>
      <vt:lpstr>Слуховое восприятие</vt:lpstr>
      <vt:lpstr>Осязательное восприятие</vt:lpstr>
      <vt:lpstr>Полезные материалы: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Природа и окружающий мир как важнейший элемент сенсорного воспитания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Neo</cp:lastModifiedBy>
  <cp:revision>80</cp:revision>
  <dcterms:created xsi:type="dcterms:W3CDTF">2013-11-18T18:26:32Z</dcterms:created>
  <dcterms:modified xsi:type="dcterms:W3CDTF">2019-09-28T10:22:16Z</dcterms:modified>
</cp:coreProperties>
</file>