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5" r:id="rId2"/>
    <p:sldId id="287" r:id="rId3"/>
    <p:sldId id="263" r:id="rId4"/>
    <p:sldId id="268" r:id="rId5"/>
    <p:sldId id="272" r:id="rId6"/>
    <p:sldId id="271" r:id="rId7"/>
    <p:sldId id="289" r:id="rId8"/>
    <p:sldId id="276" r:id="rId9"/>
    <p:sldId id="281" r:id="rId10"/>
    <p:sldId id="290" r:id="rId11"/>
    <p:sldId id="291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1" autoAdjust="0"/>
  </p:normalViewPr>
  <p:slideViewPr>
    <p:cSldViewPr>
      <p:cViewPr varScale="1">
        <p:scale>
          <a:sx n="78" d="100"/>
          <a:sy n="78" d="100"/>
        </p:scale>
        <p:origin x="77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549E-0BA7-4023-B676-6ACCFD2FF57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4DC4-69F0-420B-B248-9D217807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4F8-9E57-4B4C-B3D9-FC3191B6016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531F-224A-4770-8EDE-FD28C2B1D6F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549E-0BA7-4023-B676-6ACCFD2FF57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4DC4-69F0-420B-B248-9D217807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6" y="1599928"/>
            <a:ext cx="200025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25"/>
            <a:ext cx="2132856" cy="21328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1412776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86sch29-nv.edusite.ru/images/attestaciya_pedagog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464496" cy="38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492896"/>
            <a:ext cx="69082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icrosoft New Tai Lue" panose="020B0502040204020203" pitchFamily="34" charset="0"/>
              </a:rPr>
              <a:t>«</a:t>
            </a:r>
            <a:r>
              <a:rPr lang="ru-RU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icrosoft New Tai Lue" panose="020B0502040204020203" pitchFamily="34" charset="0"/>
              </a:rPr>
              <a:t>Здоровьесбережение</a:t>
            </a: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icrosoft New Tai Lue" panose="020B0502040204020203" pitchFamily="34" charset="0"/>
              </a:rPr>
              <a:t> </a:t>
            </a:r>
            <a:endParaRPr lang="ru-RU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icrosoft New Tai Lue" panose="020B0502040204020203" pitchFamily="34" charset="0"/>
            </a:endParaRPr>
          </a:p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icrosoft New Tai Lue" panose="020B0502040204020203" pitchFamily="34" charset="0"/>
              </a:rPr>
              <a:t>педагога</a:t>
            </a: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icrosoft New Tai Lue" panose="020B0502040204020203" pitchFamily="34" charset="0"/>
              </a:rPr>
              <a:t>».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icrosoft New Tai Lue" panose="020B0502040204020203" pitchFamily="34" charset="0"/>
            </a:endParaRPr>
          </a:p>
        </p:txBody>
      </p:sp>
      <p:sp>
        <p:nvSpPr>
          <p:cNvPr id="4" name="AutoShape 4" descr="https://yandex.ru/images/5IoQmR732/1e623ae_0c0Y/XE1bdkP4M5b8tBCZQeGYC6nlaiCHQGKdUMn2MHhYZemOjlPZN3qFFBT87jBSMV5Q5bgRKc5_pSZvdJBnLsWJPbx8uvMy3bKzqKChDBVQXcq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yandex.ru/images/5IoQmR732/1e623ae_0c0Y/XE1bdkP4M5b8tBCZQeGYC6nlaiCHQGKdUMn2MHhYZemOjlPZN3qFFBT87jBSMV5Q5bgRKc5_pSZvdJBnLsWJPbx8uvMy3bKzqKChDBVQXcqpg"/>
          <p:cNvSpPr>
            <a:spLocks noChangeAspect="1" noChangeArrowheads="1"/>
          </p:cNvSpPr>
          <p:nvPr/>
        </p:nvSpPr>
        <p:spPr bwMode="auto">
          <a:xfrm flipV="1">
            <a:off x="307974" y="312738"/>
            <a:ext cx="1167681" cy="11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99" y="413678"/>
            <a:ext cx="2000250" cy="1143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66343"/>
            <a:ext cx="2000250" cy="1143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9826 -0.203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400600" cy="86409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Формула здоровья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12776"/>
            <a:ext cx="5832648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50%-от образа жизни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25%-от состояния окружающей среды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15%-от наследственной программы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На10%- от возможностей медицины</a:t>
            </a:r>
          </a:p>
        </p:txBody>
      </p:sp>
      <p:pic>
        <p:nvPicPr>
          <p:cNvPr id="6" name="Рисунок 5" descr="45427878.jpg"/>
          <p:cNvPicPr>
            <a:picLocks noChangeAspect="1"/>
          </p:cNvPicPr>
          <p:nvPr/>
        </p:nvPicPr>
        <p:blipFill>
          <a:blip r:embed="rId2" cstate="print"/>
          <a:srcRect l="2395" t="3471"/>
          <a:stretch>
            <a:fillRect/>
          </a:stretch>
        </p:blipFill>
        <p:spPr>
          <a:xfrm>
            <a:off x="3347864" y="4001668"/>
            <a:ext cx="2304256" cy="15724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256584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Уважаемые коллеги!</a:t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FF0000"/>
                </a:solidFill>
              </a:rPr>
              <a:t>Берегите себя!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33164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Педагог без любви к ребенку - все равно, что певец без голоса,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музыкант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без слуха,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живописец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без чувства цвета.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Недаром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все великие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педагоги,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мечтая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школе радости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создавая ее,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безмерно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любили детей.  </a:t>
            </a:r>
          </a:p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Т.Гончаров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s://www.maam.ru/upload/blogs/detsad-1-1433137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12" y="3501008"/>
            <a:ext cx="3803656" cy="28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2664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«Женщина будет доброй, если захочет.</a:t>
            </a:r>
          </a:p>
          <a:p>
            <a:pPr algn="ctr">
              <a:buNone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Будет мудрой, если сможет.</a:t>
            </a:r>
          </a:p>
          <a:p>
            <a:pPr algn="ctr">
              <a:buNone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 здоровой должна быть всегда!»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Конфуций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pandia.ru/text/81/295/images/img4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705214" cy="41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Нарушения здоровья педагогов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5904656" cy="37444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Заболевания голосового аппарата – 49,5 %</a:t>
            </a:r>
          </a:p>
          <a:p>
            <a:pPr>
              <a:lnSpc>
                <a:spcPct val="90000"/>
              </a:lnSpc>
            </a:pP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Кардиореспираторная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система – 60 %</a:t>
            </a:r>
          </a:p>
          <a:p>
            <a:pPr>
              <a:lnSpc>
                <a:spcPct val="90000"/>
              </a:lnSpc>
            </a:pP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Психоэмоциональная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сфера – 63 %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72 % педагогов по функциональному состоянию голосового аппарата могут быть признаны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профнепригодными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Ежегодно из 10.000 работающих педагогов     инвалидами вследствие общего заболевания     становится 50 и более человек</a:t>
            </a:r>
          </a:p>
          <a:p>
            <a:pPr>
              <a:lnSpc>
                <a:spcPct val="90000"/>
              </a:lnSpc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 descr="https://png.pngtree.com/element_origin_min_pic/17/08/27/c594faf05a26d5caf82eb43be2116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656184" cy="44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286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Почему так?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80728"/>
            <a:ext cx="7848872" cy="513365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абочий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день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педагога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неограничен только количеством данных им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занятий; педагог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имеет очень большой объем ежедневной «сверхурочной» работы и работы в выходные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3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объем ежедневного рабочего времени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изучен, не учтен и не отражен в действующем трудовом законодательстве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7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руд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очень нервный и напряженный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7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сожалению, здоровью, социально-бытовым условиям, оплате труда, отдыху, профессиональному престижу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педагога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все еще уделяется недостаточно общественно-государственного внимания, уважения, заботы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9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 стажем работы 15 – 20 лет характерны «педагогические кризы», «истощение», «сгорание».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19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Синдром «профессионального сгорания»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педагога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4176464" cy="345638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Хроническое состояние психологической опустошенности, апатии, безразличия, падение работоспособности, творческого потенциала, возникающее у педагогов после нескольких лет работы при несоблюдении правил личной психогигиены</a:t>
            </a:r>
          </a:p>
        </p:txBody>
      </p:sp>
      <p:pic>
        <p:nvPicPr>
          <p:cNvPr id="7170" name="Picture 2" descr="https://cdnb.artstation.com/p/assets/images/images/000/477/535/large/nicolai-tudi-utro5.jpg?1443931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7185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498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692696"/>
            <a:ext cx="7355160" cy="11349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Причины профессионального выгорания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88840"/>
            <a:ext cx="5400600" cy="272604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Человек не ощущает результатов своего труда</a:t>
            </a:r>
          </a:p>
          <a:p>
            <a:pPr>
              <a:buNone/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Человек не владеет навыками эффективного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саморасслабления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None/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работе отсутствует элемент новизны, необычности</a:t>
            </a:r>
          </a:p>
          <a:p>
            <a:pPr>
              <a:buNone/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Завышенное чувство ответственности</a:t>
            </a:r>
          </a:p>
        </p:txBody>
      </p:sp>
      <p:pic>
        <p:nvPicPr>
          <p:cNvPr id="4102" name="Picture 6" descr="https://avatars.mds.yandex.net/get-zen_doc/931568/pub_5bee80ae7c03d700aa4e52f6_5bee80b57c03d700aa4e52f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7659"/>
            <a:ext cx="26804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053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104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Кому не грозит выгорание? </a:t>
            </a:r>
          </a:p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  </a:t>
            </a:r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Меньший риск выгорания у тех, кто: </a:t>
            </a:r>
          </a:p>
          <a:p>
            <a:pPr algn="just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получает хорошую поддержку в семье,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имеет творческую обстановку на работе, располагает кругом надёжных друзей, </a:t>
            </a:r>
          </a:p>
          <a:p>
            <a:pPr algn="just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использует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креативные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способы решения проблем. </a:t>
            </a:r>
          </a:p>
          <a:p>
            <a:pPr algn="just"/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Риск выгорания снижается при высокой профессиональной компетентности, корпоративном духе в коллективе, у тех, кто имеет над собой волевой и эмоциональный контроль.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31024" cy="99412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Способы </a:t>
            </a:r>
            <a:r>
              <a:rPr lang="ru-RU" sz="2800" b="1" u="sng" dirty="0" err="1">
                <a:solidFill>
                  <a:schemeClr val="accent2">
                    <a:lumMod val="50000"/>
                  </a:schemeClr>
                </a:solidFill>
              </a:rPr>
              <a:t>саморегуляции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4320480" cy="4752528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совершенно спокоен;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вхожу 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группу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уверенно;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чувствую себя на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свободно </a:t>
            </a:r>
          </a:p>
          <a:p>
            <a:pPr marL="0" indent="0" eaLnBrk="0" hangingPunct="0">
              <a:lnSpc>
                <a:spcPct val="90000"/>
              </a:lnSpc>
              <a:buClr>
                <a:srgbClr val="A50021"/>
              </a:buClr>
              <a:buSzPct val="60000"/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раскованно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хорошо владею собой;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мой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голос звучит ровно и уверенно.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могу хорошо провести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занятие;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мне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самому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интересно.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  <a:buSzPct val="60000"/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интересно учить ребят, я спокоен и уверен в себе.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itd1.mycdn.me/image?id=859404950849&amp;t=20&amp;plc=WEB&amp;tkn=*rCTHjojUL4oGogi2p6uKKw31iI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272409" cy="31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135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Как помочь себе при стрессе?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40768"/>
            <a:ext cx="3816424" cy="45259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Ранний подъем;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Разделение труда;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Периодический отдых;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Физические упражнения;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Снисхождение к себе;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Расслабление;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Желание прощать;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Готовность решать проблемы</a:t>
            </a:r>
          </a:p>
        </p:txBody>
      </p:sp>
      <p:pic>
        <p:nvPicPr>
          <p:cNvPr id="5122" name="Picture 2" descr="https://karpaeva-ds4asha.educhel.ru/uploads/6000/23430/section/638542/.thumbs/so-this-is-motherhood.jpg?1512665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brightnessContrast bright="7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17" y="1417638"/>
            <a:ext cx="3279205" cy="3756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19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392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Microsoft New Tai Lue</vt:lpstr>
      <vt:lpstr>Wingdings</vt:lpstr>
      <vt:lpstr>Тема Office</vt:lpstr>
      <vt:lpstr>Презентация PowerPoint</vt:lpstr>
      <vt:lpstr>Презентация PowerPoint</vt:lpstr>
      <vt:lpstr>Нарушения здоровья педагогов</vt:lpstr>
      <vt:lpstr>Почему так?</vt:lpstr>
      <vt:lpstr>Синдром «профессионального сгорания» педагога </vt:lpstr>
      <vt:lpstr>Презентация PowerPoint</vt:lpstr>
      <vt:lpstr>Презентация PowerPoint</vt:lpstr>
      <vt:lpstr>Способы саморегуляции</vt:lpstr>
      <vt:lpstr>Как помочь себе при стрессе?</vt:lpstr>
      <vt:lpstr>Формула здоровья</vt:lpstr>
      <vt:lpstr>Уважаемые коллеги! Берегите себя!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116</cp:revision>
  <dcterms:created xsi:type="dcterms:W3CDTF">2009-10-07T17:55:06Z</dcterms:created>
  <dcterms:modified xsi:type="dcterms:W3CDTF">2019-03-26T19:53:12Z</dcterms:modified>
</cp:coreProperties>
</file>