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83" r:id="rId3"/>
    <p:sldId id="272" r:id="rId4"/>
    <p:sldId id="280" r:id="rId5"/>
    <p:sldId id="288" r:id="rId6"/>
    <p:sldId id="293" r:id="rId7"/>
    <p:sldId id="278" r:id="rId8"/>
    <p:sldId id="290" r:id="rId9"/>
    <p:sldId id="295" r:id="rId10"/>
    <p:sldId id="291" r:id="rId11"/>
    <p:sldId id="296" r:id="rId12"/>
    <p:sldId id="299" r:id="rId13"/>
    <p:sldId id="298" r:id="rId14"/>
    <p:sldId id="262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53455" y="384308"/>
            <a:ext cx="785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МАДОУ № 51 «Ёлочка»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195" y="1307638"/>
            <a:ext cx="1121480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«Формирование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межличностных взаимоотношений</a:t>
            </a:r>
          </a:p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детей старшего</a:t>
            </a:r>
          </a:p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дошкольного возраста </a:t>
            </a:r>
          </a:p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посредством </a:t>
            </a:r>
          </a:p>
          <a:p>
            <a:pPr algn="ctr"/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одвижных игр».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4368" y="4132069"/>
            <a:ext cx="25176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Подготовил: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нструктор ФК</a:t>
            </a:r>
          </a:p>
          <a:p>
            <a:pPr algn="ctr"/>
            <a:r>
              <a:rPr lang="ru-RU" sz="2000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Острянская И.Н.</a:t>
            </a:r>
            <a:endParaRPr lang="ru-RU" sz="20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33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31164" y="0"/>
            <a:ext cx="9336157" cy="30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3393" y="771926"/>
            <a:ext cx="9983260" cy="472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«Коршун и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наседка»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учить детей двигаться в колонне, держась друг за друга крепко, не разрывая сцепления. Развивать умение действовать согласованно.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«Чья колонна скорее построится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Развивать внимание, умение действовать по сигналу, ориентировку в пространстве. Развивать чувство ответственности , коллективизма.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«Салки со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скакалкой»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учить детей бегать парами, тройками по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площадке.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действовать согласованно в парах,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тройках.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«Эстафета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парами»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учить детей бегать в парах, держась за руки стараясь прибежать к финишу вперёд своих соперников. Развивать </a:t>
            </a:r>
            <a:r>
              <a:rPr lang="ru-RU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слаженость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действии.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«Кого назвали, тот ловит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мяч»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учить детей ловить мяч, подброшенный вверх двумя руками, не прижимая к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груди.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дружелюбие. 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Малоподвижная </a:t>
            </a:r>
            <a:r>
              <a:rPr lang="ru-RU" b="1" dirty="0">
                <a:solidFill>
                  <a:srgbClr val="11111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b="1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 кого мяч?».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 детей умение выполнять движения по сигналу, по слову, </a:t>
            </a:r>
            <a:r>
              <a:rPr lang="ru-RU" dirty="0" smtClean="0">
                <a:solidFill>
                  <a:srgbClr val="11111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dirty="0">
                <a:solidFill>
                  <a:srgbClr val="11111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строится в круг. Упражнять в игре сообща.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0847" y="200968"/>
            <a:ext cx="7210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Подготовительная </a:t>
            </a:r>
            <a:r>
              <a:rPr lang="ru-RU" sz="40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группа: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61326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74990" y="1255158"/>
            <a:ext cx="9041090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«Гуси и 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волк»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развитие воображения, жалости, тревоги, групповой сплоченности.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«Гуси – 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гуси»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развитие воображения, выразительность движения и речи.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«Ежик топал по 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тропинке»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Выполнение движений в соответствии с текстом, выражая эмоциональные состояния героев.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Мышеловка»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развитие выразительности речи и мимических движений.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«Кошка и 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мышка»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развитие выразительности движений, способность определять эмоции по мимике.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Горелки»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развитие выразительности речи, групповой сплоченности.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Краски»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развитие эмоционального состояния: радости, удивления.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«Мыши и 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кот»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развитие эмоций: удивление, злость, обида.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0179" y="433970"/>
            <a:ext cx="9390712" cy="5205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Подвижные игры со словесным сопровождением:</a:t>
            </a:r>
          </a:p>
        </p:txBody>
      </p:sp>
    </p:spTree>
    <p:extLst>
      <p:ext uri="{BB962C8B-B14F-4D97-AF65-F5344CB8AC3E}">
        <p14:creationId xmlns:p14="http://schemas.microsoft.com/office/powerpoint/2010/main" val="106078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2400" y="993493"/>
            <a:ext cx="9184640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</a:t>
            </a: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Тропинка»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учить детей сообща подчиняться определенным игровым правилам. Показывать с помощью мимики разные эмоциональные состояния.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«Пустое место»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формирование партнерских отношений в игре.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«Если нравится тебе»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развитие выразительности движений, воображения, снятие напряжения.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«Земля, огонь, вода, воздух»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развитие выразительности движения, пластики, воображения.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«Затейники»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развитие выразительности движений, раскованности, воображения, чувства юмора.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«Лисы и зайцы»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развитие таких эмоций как: радость, горе, удивление.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«Тух – </a:t>
            </a:r>
            <a:r>
              <a:rPr lang="ru-RU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тиби</a:t>
            </a: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– дух»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снятие негативных настроений и восстановление сил.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«Тренируем </a:t>
            </a:r>
            <a:r>
              <a:rPr lang="ru-RU" b="1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эмоции» </a:t>
            </a:r>
            <a:r>
              <a:rPr lang="ru-RU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: развитие воображения, наблюдательность, выразительности движений (радость, страх, удивление.)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1979" y="385722"/>
            <a:ext cx="826861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Подвижные игры со звуковыми </a:t>
            </a:r>
            <a:r>
              <a:rPr lang="ru-RU" sz="2800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сигналами:</a:t>
            </a:r>
            <a:endParaRPr lang="ru-RU" sz="2800" b="1" i="1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703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66720" y="1255158"/>
            <a:ext cx="8981440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«Игрушки»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передать движения и эмоции разных животных.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«Бездомный заяц»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развитие выразительности эмоций: удовольствие, счастье, веселье, удивления.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«Карусель»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развитие чувства темпа, эмоции: грусть, обида, уныние.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«Тише едешь, дальше будешь»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учить детей передавать заданное эмоциональное состояние.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«Встречные перебежки»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(эстафета) Цель: Чувство товарищества.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«Перенеси предметы»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развитие сплоченности.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«Эстафета парами»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развитие сплоченности и дружелюбия.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«Удочка»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воспитание положительного отношения к успеху товарища.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«Мяч вдогонку» 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Цель: Восприятие положительного отношения к успеху товарища.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2881" y="372232"/>
            <a:ext cx="92964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Подвижные игры со зрительными </a:t>
            </a:r>
            <a:r>
              <a:rPr lang="ru-RU" sz="2800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ориентирами:</a:t>
            </a:r>
            <a:endParaRPr lang="ru-RU" sz="2800" b="1" i="1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386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1356" y="85723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79272" y="906404"/>
            <a:ext cx="9100085" cy="47310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Если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ребёнок увлечён своим замыслом, своей ролью, игровые взаимоотношения побеждают. Если же он равнодушен к игре, наблюдается другая картина: роль мало влияет на его поведение, его взаимоотношения с товарищами. Только та игра, которая захватывает ребёнка, мобилизует его ум и волю, пробуждает сильные чувства, может подчинить замыслу эгоистические побуждения, дурные привычки.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Исходя из проделанной работы, можно сказать, что система подвижных игр подобранная для развития положительных взаимоотношений детей, оказала значительное влияние на эмоциональную сферу детей дошкольного возраста. Используя подвижные игры в разных режимных отрезках, в разных формах работы, был обеспечен педагогический процесс,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получен положительный результат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в развитии эмоциональной сферы дошкольника.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5628" y="229296"/>
            <a:ext cx="98010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pPr algn="ctr"/>
            <a:r>
              <a:rPr lang="ru-RU" sz="3800" b="1" i="1" dirty="0" smtClean="0">
                <a:ln w="1905"/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Заключение:</a:t>
            </a:r>
            <a:endParaRPr lang="ru-RU" sz="3800" b="1" i="1" dirty="0">
              <a:ln w="1905"/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601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topwar.ru/uploads/posts/2019-07/1562302490_s1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22" y="-84980"/>
            <a:ext cx="7881051" cy="81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48857" y="491435"/>
            <a:ext cx="54502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Ребята,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давайте жить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ружно!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7963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37219" y="372798"/>
            <a:ext cx="8432117" cy="642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Межличностные отношения это-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2784" y="1383132"/>
            <a:ext cx="7419163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избирательные 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предпочтения детей (социометрический подход</a:t>
            </a: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оценка другого, решение социальных </a:t>
            </a: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            (социокогнитивный 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результат общения и совместной </a:t>
            </a: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      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(деятельностный подход</a:t>
            </a: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32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84849" y="934677"/>
            <a:ext cx="8144542" cy="4525963"/>
          </a:xfrm>
        </p:spPr>
        <p:txBody>
          <a:bodyPr>
            <a:normAutofit/>
          </a:bodyPr>
          <a:lstStyle/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формированию межличностных отношений;</a:t>
            </a:r>
          </a:p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умственному развитию ребенка;</a:t>
            </a:r>
          </a:p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общению между сверстниками;</a:t>
            </a:r>
          </a:p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развитию творческой активности детей;</a:t>
            </a:r>
          </a:p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совершенствованию познавательных процессов;</a:t>
            </a:r>
          </a:p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развитию общительности;</a:t>
            </a:r>
          </a:p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доброжелательному отношению к товарищу;</a:t>
            </a:r>
          </a:p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формированию лидерских качеств;</a:t>
            </a:r>
          </a:p>
          <a:p>
            <a:pPr>
              <a:buClrTx/>
              <a:buSzPct val="50000"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развитию терпения, ответственности, фантазии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>
              <a:buSzPct val="50000"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848" y="286011"/>
            <a:ext cx="7740352" cy="1143000"/>
          </a:xfrm>
        </p:spPr>
        <p:txBody>
          <a:bodyPr>
            <a:norm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r>
              <a:rPr lang="ru-RU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Подвижная игра способствует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7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25213" y="3309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Организация подвижных игр осуществляется в трёх основных этапах:</a:t>
            </a:r>
            <a:endParaRPr lang="ru-RU" b="1" i="1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30693" y="2298813"/>
            <a:ext cx="2553275" cy="1826282"/>
          </a:xfrm>
          <a:prstGeom prst="ellipse">
            <a:avLst/>
          </a:prstGeom>
          <a:solidFill>
            <a:srgbClr val="18D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485" y="4538733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481" y="4510089"/>
            <a:ext cx="2100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4358" y="2789846"/>
            <a:ext cx="2307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подготовка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4980608" y="1575655"/>
            <a:ext cx="3390037" cy="355913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768703">
            <a:off x="5427963" y="2993625"/>
            <a:ext cx="249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проведение</a:t>
            </a: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8539978" y="1545818"/>
            <a:ext cx="2822713" cy="30600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анализ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72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8053" y="1928285"/>
            <a:ext cx="6583017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ct val="5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коллективный </a:t>
            </a: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характер игры,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ct val="5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длительность игры,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ct val="5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использование увлекательного сюжета,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ct val="5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поручение ребенку роли ведущего,</a:t>
            </a:r>
            <a:endParaRPr lang="ru-RU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ct val="50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ознакомление его с главными и промежуточными целями игры.</a:t>
            </a:r>
            <a:endParaRPr lang="ru-RU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8148" y="357810"/>
            <a:ext cx="77425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750"/>
              </a:spcAft>
            </a:pPr>
            <a:r>
              <a:rPr lang="ru-RU" sz="28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</a:t>
            </a:r>
            <a:r>
              <a:rPr lang="ru-RU" sz="2800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сновные </a:t>
            </a:r>
            <a:r>
              <a:rPr lang="ru-RU" sz="28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компоненты, направленные на формирование межличностных отношений:</a:t>
            </a:r>
          </a:p>
        </p:txBody>
      </p:sp>
    </p:spTree>
    <p:extLst>
      <p:ext uri="{BB962C8B-B14F-4D97-AF65-F5344CB8AC3E}">
        <p14:creationId xmlns:p14="http://schemas.microsoft.com/office/powerpoint/2010/main" val="733957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1313" y="240768"/>
            <a:ext cx="8497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750"/>
              </a:spcAft>
            </a:pPr>
            <a:r>
              <a:rPr lang="ru-RU" sz="36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Совместные действия в </a:t>
            </a:r>
            <a:r>
              <a:rPr lang="ru-RU" sz="3600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подвижных играх помогают сформировать :</a:t>
            </a:r>
            <a:endParaRPr lang="ru-RU" sz="3600" b="1" i="1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 scaled="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730" y="1477239"/>
            <a:ext cx="722518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Коммуникативные способности и качества.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Умение распознавать эмоции других и владеть своими чувствами.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Позитивное отношение к другим людям, даже если они «совсем другие».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Умение сопереживать – радоваться чужим радостям и огорчаться из-за чужих огорчений.</a:t>
            </a:r>
            <a:endParaRPr lang="ru-RU" sz="20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Умение выражать свои потребности и чувства с помощью вербальных и невербальных средств</a:t>
            </a:r>
            <a:r>
              <a:rPr lang="ru-RU" sz="20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ru-RU" sz="2000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dirty="0" smtClean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Умение </a:t>
            </a:r>
            <a:r>
              <a:rPr lang="ru-RU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взаимодействовать и сотрудничать.</a:t>
            </a:r>
            <a:endParaRPr lang="ru-RU" sz="20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22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9"/>
            <a:ext cx="12192000" cy="685507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 descr="C:\Users\Антонина\Desktop\презентация\13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67" y="3567987"/>
            <a:ext cx="4237461" cy="3170763"/>
          </a:xfrm>
          <a:prstGeom prst="rect">
            <a:avLst/>
          </a:prstGeom>
          <a:noFill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273552" y="903528"/>
            <a:ext cx="8833104" cy="130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поведение ребенка, его взаимоотношения с товарищем или группой сверстников педагог может влиять не только (и, может быть, не столько) прямым образом, но и через роль, опираясь на образ, передаваемый в игре.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3744949" y="2751956"/>
            <a:ext cx="3262798" cy="1503173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Нельзя разделять детей на хороших и плохих игроков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768929" y="2476390"/>
            <a:ext cx="3210339" cy="1540565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Важно поддерживать каждого ребенка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1488" y="4261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Роль педагога: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0069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88973" y="872532"/>
            <a:ext cx="875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951" y="124898"/>
            <a:ext cx="3884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Средняя группа: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5633" y="771229"/>
            <a:ext cx="9581324" cy="48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 медведя во бору»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быстроты, ловкости, координации, силовой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выносливости,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дисциплинированности, внимательности, трудолюбия, честности, творческого воображения, умения себя вести в коллективе.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«Через ручеек»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условия, способствующие формированию навыка ходить хороводным шагом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громко и четко произносить слова,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 ответственности, целеустремлённости, коллективизма.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«Кошка и мышка» 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развитие ловкости, внимания, чувства ритма, словесной памяти, коллективного взаимодействия, стремления к взаимовыручке.</a:t>
            </a:r>
            <a:b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«Лошадки»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 ходьбы и бега с высоким поднимание колен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работать в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«Самолеты»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Развивать у детей ориентировку в пространстве, закрепить навык построения в колонну, действовать в команде.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«Найди себе пару»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Развивать у детей умение выполнять движения по сигналу, по слову, быстро строится в пары. Упражнять в беге, распознавании цветов. Развивать инициативу, сообразительность.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58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8790" y="626674"/>
            <a:ext cx="914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3393" y="811340"/>
            <a:ext cx="9914482" cy="481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«Передай – встань»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 детей чувство товарищества, развивать ловкость, внимание. Укреплять мышцы плеч и спины.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Карусель»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Развивать у детей ритмичность движений и умение согласовывать их со словами. Упражнять в беге, ходьбе по кругу и построении в круг.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«Угадай, кого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поймали»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Развивать наблюдательность, активность, инициативу. Упражнять в беге, в прыжках.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«Свободное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место»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ловкость, быстроту; умение согласовывать свои действия.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Водяной»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воспитывать доброжелательные отношения между детьми.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«Птички и 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клетка»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мотивации к игровой деятельности, упражнять бег – в положении полусидя с ускорением и замедлением темпа передвижения.</a:t>
            </a:r>
            <a:endParaRPr lang="ru-RU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 «</a:t>
            </a:r>
            <a:r>
              <a:rPr lang="ru-RU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Совушка»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внимания, реакции на словесную команду и произвольной регуляции поведения.</a:t>
            </a:r>
            <a:endParaRPr lang="ru-RU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7178" y="200968"/>
            <a:ext cx="4717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Старшая  </a:t>
            </a:r>
            <a:r>
              <a:rPr lang="ru-RU" sz="4000" b="1" i="1" dirty="0"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группа: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3958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2485</TotalTime>
  <Words>1022</Words>
  <Application>Microsoft Office PowerPoint</Application>
  <PresentationFormat>Широкоэкранный</PresentationFormat>
  <Paragraphs>105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Georgia</vt:lpstr>
      <vt:lpstr>Helvetica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Подвижная игра способствует: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48</cp:revision>
  <dcterms:created xsi:type="dcterms:W3CDTF">2020-11-16T16:53:20Z</dcterms:created>
  <dcterms:modified xsi:type="dcterms:W3CDTF">2020-12-07T17:59:30Z</dcterms:modified>
</cp:coreProperties>
</file>